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0"/>
  </p:notesMasterIdLst>
  <p:sldIdLst>
    <p:sldId id="256" r:id="rId2"/>
    <p:sldId id="275" r:id="rId3"/>
    <p:sldId id="297" r:id="rId4"/>
    <p:sldId id="285" r:id="rId5"/>
    <p:sldId id="291" r:id="rId6"/>
    <p:sldId id="284" r:id="rId7"/>
    <p:sldId id="282" r:id="rId8"/>
    <p:sldId id="300" r:id="rId9"/>
    <p:sldId id="289" r:id="rId10"/>
    <p:sldId id="288" r:id="rId11"/>
    <p:sldId id="287" r:id="rId12"/>
    <p:sldId id="276" r:id="rId13"/>
    <p:sldId id="277" r:id="rId14"/>
    <p:sldId id="298" r:id="rId15"/>
    <p:sldId id="296" r:id="rId16"/>
    <p:sldId id="283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869" autoAdjust="0"/>
  </p:normalViewPr>
  <p:slideViewPr>
    <p:cSldViewPr snapToGrid="0">
      <p:cViewPr varScale="1">
        <p:scale>
          <a:sx n="108" d="100"/>
          <a:sy n="108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3E763-F9B9-3142-B1E0-40FD915FBD47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E4CCB-AC98-9F4D-93D1-367473420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4CCB-AC98-9F4D-93D1-3674734209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4CCB-AC98-9F4D-93D1-3674734209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E4CCB-AC98-9F4D-93D1-3674734209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3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5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5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23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35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56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17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1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9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3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2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5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4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1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5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bg1">
              <a:lumMod val="85000"/>
              <a:lumOff val="1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45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pacecoastunmanned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876424" y="303758"/>
            <a:ext cx="8791575" cy="2387600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Space Coast Unmanned</a:t>
            </a:r>
            <a:br>
              <a:rPr lang="en-US" dirty="0"/>
            </a:br>
            <a:r>
              <a:rPr lang="en-US" dirty="0"/>
              <a:t>SPECIAL OPERATIONS SEAT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2949160"/>
            <a:ext cx="8791575" cy="1655762"/>
          </a:xfrm>
        </p:spPr>
        <p:txBody>
          <a:bodyPr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9" y="3560638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59229"/>
            <a:ext cx="9905998" cy="1478570"/>
          </a:xfrm>
        </p:spPr>
        <p:txBody>
          <a:bodyPr/>
          <a:lstStyle/>
          <a:p>
            <a:r>
              <a:rPr lang="en-US" dirty="0"/>
              <a:t>Ladder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3820"/>
            <a:ext cx="9905999" cy="4298270"/>
          </a:xfrm>
        </p:spPr>
        <p:txBody>
          <a:bodyPr>
            <a:normAutofit/>
          </a:bodyPr>
          <a:lstStyle/>
          <a:p>
            <a:r>
              <a:rPr lang="en-US" sz="2000" dirty="0"/>
              <a:t>A spring latching extension ladder is located on the bottom of every seat</a:t>
            </a:r>
          </a:p>
          <a:p>
            <a:r>
              <a:rPr lang="en-US" sz="2000" dirty="0"/>
              <a:t>The seat system was analyzed using Finite element analysis(FEA) simulation software</a:t>
            </a:r>
          </a:p>
          <a:p>
            <a:r>
              <a:rPr lang="en-US" sz="2000" dirty="0"/>
              <a:t>The results below show a 3g 400lb load with each end fixed. This simulates the use of the extension ladder as a boarding plank. (note: deformation is 10 times real life)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-42913"/>
            <a:ext cx="1959683" cy="2140001"/>
          </a:xfrm>
          <a:prstGeom prst="rect">
            <a:avLst/>
          </a:prstGeom>
        </p:spPr>
      </p:pic>
      <p:pic>
        <p:nvPicPr>
          <p:cNvPr id="4" name="SEAT_SIM">
            <a:hlinkClick r:id="" action="ppaction://media"/>
            <a:extLst>
              <a:ext uri="{FF2B5EF4-FFF2-40B4-BE49-F238E27FC236}">
                <a16:creationId xmlns:a16="http://schemas.microsoft.com/office/drawing/2014/main" id="{F8245C81-3F69-4EC8-8BAB-7B1F840D0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5951" y="3261065"/>
            <a:ext cx="7193870" cy="35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Ladder System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830888" cy="3541714"/>
          </a:xfrm>
        </p:spPr>
        <p:txBody>
          <a:bodyPr/>
          <a:lstStyle/>
          <a:p>
            <a:r>
              <a:rPr lang="en-US" dirty="0"/>
              <a:t>Ladder extension is easily adjusted in 12” increments up to 10ft total height. </a:t>
            </a:r>
          </a:p>
          <a:p>
            <a:r>
              <a:rPr lang="en-US" dirty="0"/>
              <a:t>Spring loaded locking pins lock the ladder extension out and allow for rapid extension retract.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569" y="0"/>
            <a:ext cx="1959683" cy="2140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16647-618F-4708-A8E8-7E3FA215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1" y="4420238"/>
            <a:ext cx="4684205" cy="2168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4A1AF9-CAFB-4131-A909-76C764E6B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7" t="4147" r="22879" b="5701"/>
          <a:stretch/>
        </p:blipFill>
        <p:spPr>
          <a:xfrm>
            <a:off x="6972301" y="1764145"/>
            <a:ext cx="3461115" cy="26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L-track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F395C6-85B8-40A6-9E8D-4C82A83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0944" y="4829506"/>
            <a:ext cx="2624694" cy="2028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74" y="1"/>
            <a:ext cx="1650779" cy="1802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D6580-CB75-4338-81F8-1D6ACB5F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76" y="4829506"/>
            <a:ext cx="3394968" cy="20284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294C43-BEEE-4551-96DA-33B24DCE51C3}"/>
              </a:ext>
            </a:extLst>
          </p:cNvPr>
          <p:cNvSpPr txBox="1">
            <a:spLocks/>
          </p:cNvSpPr>
          <p:nvPr/>
        </p:nvSpPr>
        <p:spPr>
          <a:xfrm>
            <a:off x="716869" y="1971901"/>
            <a:ext cx="4201360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L-Track to the Wing Rigid-Hulled Inflatable Boats (RHIBs) allows for easy attachment and removal of seat system</a:t>
            </a:r>
          </a:p>
          <a:p>
            <a:r>
              <a:rPr lang="en-US" dirty="0"/>
              <a:t>It also allows operators the ability to use COTS accessories such as tie down rings</a:t>
            </a:r>
          </a:p>
          <a:p>
            <a:r>
              <a:rPr lang="en-US" dirty="0"/>
              <a:t>L-Track mounts to plates that have been chemically bonded to the RHIB, this allows for removal of the L-Track so that the RHIP can be deflated and stored compactly</a:t>
            </a:r>
          </a:p>
          <a:p>
            <a:r>
              <a:rPr lang="en-US" dirty="0"/>
              <a:t>Future attachment for specialty equipment or weapon mounts could be easily done</a:t>
            </a:r>
          </a:p>
          <a:p>
            <a:endParaRPr lang="en-US" dirty="0"/>
          </a:p>
        </p:txBody>
      </p:sp>
      <p:pic>
        <p:nvPicPr>
          <p:cNvPr id="8" name="Picture 7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89721C7F-1245-4258-9FB9-2211A2549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00" r="12379"/>
          <a:stretch/>
        </p:blipFill>
        <p:spPr>
          <a:xfrm>
            <a:off x="4788060" y="2758534"/>
            <a:ext cx="3432884" cy="2093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16E59-DCE0-40AE-90E1-D112FE98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943" y="2228978"/>
            <a:ext cx="3806309" cy="2624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66CF4-5193-4966-BEF1-9AD6961C33E9}"/>
              </a:ext>
            </a:extLst>
          </p:cNvPr>
          <p:cNvSpPr txBox="1"/>
          <p:nvPr/>
        </p:nvSpPr>
        <p:spPr>
          <a:xfrm>
            <a:off x="9360589" y="4403203"/>
            <a:ext cx="264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25” INFLATABLE SIDE TUBE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6DD8E-359A-4CA5-BBF6-352C06F5FEDA}"/>
              </a:ext>
            </a:extLst>
          </p:cNvPr>
          <p:cNvSpPr txBox="1"/>
          <p:nvPr/>
        </p:nvSpPr>
        <p:spPr>
          <a:xfrm rot="18937953">
            <a:off x="9299981" y="3265928"/>
            <a:ext cx="1273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ALUMINUM BLOCK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995903-2A7B-41A9-B7DB-C24E640E76F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292349" y="2116115"/>
            <a:ext cx="2143751" cy="16115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91941-C123-4080-8B33-6E55098F95E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083230" y="2144462"/>
            <a:ext cx="435545" cy="8495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E50394-417B-4EAF-9D31-2B5BB3138332}"/>
              </a:ext>
            </a:extLst>
          </p:cNvPr>
          <p:cNvSpPr txBox="1"/>
          <p:nvPr/>
        </p:nvSpPr>
        <p:spPr>
          <a:xfrm>
            <a:off x="6392102" y="1869894"/>
            <a:ext cx="180049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POLYURITHANE FABRIC COVER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7CA456-0D10-4074-89B7-6238E10B8A30}"/>
              </a:ext>
            </a:extLst>
          </p:cNvPr>
          <p:cNvSpPr txBox="1"/>
          <p:nvPr/>
        </p:nvSpPr>
        <p:spPr>
          <a:xfrm>
            <a:off x="9228669" y="1744352"/>
            <a:ext cx="17091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CHEMICAL BONDING AGENT</a:t>
            </a:r>
          </a:p>
          <a:p>
            <a:r>
              <a:rPr lang="en-US" sz="1000" dirty="0"/>
              <a:t>(SHOWN IN RED)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0AF10-81A3-4BB9-95FA-2D552FDB471D}"/>
              </a:ext>
            </a:extLst>
          </p:cNvPr>
          <p:cNvSpPr txBox="1"/>
          <p:nvPr/>
        </p:nvSpPr>
        <p:spPr>
          <a:xfrm>
            <a:off x="8394111" y="1869893"/>
            <a:ext cx="62228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L-TRACK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0C537D-DDF8-43F5-B1E7-67A9D7FAAAD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705254" y="2116114"/>
            <a:ext cx="958960" cy="11950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61456"/>
            <a:ext cx="4736874" cy="4816929"/>
          </a:xfrm>
        </p:spPr>
        <p:txBody>
          <a:bodyPr>
            <a:normAutofit/>
          </a:bodyPr>
          <a:lstStyle/>
          <a:p>
            <a:r>
              <a:rPr lang="en-US" dirty="0"/>
              <a:t>Space Coast Unmanned currently has 3500sqft of space available for R&amp;D work </a:t>
            </a:r>
          </a:p>
          <a:p>
            <a:r>
              <a:rPr lang="en-US" dirty="0"/>
              <a:t>We have a full aerospace quality CNC machining shop and general manufacturing space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569" y="-42913"/>
            <a:ext cx="1959683" cy="2140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E3E01-08FA-4D37-BF96-67F3EF26E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06" y="2505461"/>
            <a:ext cx="4211204" cy="31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Development plan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1456"/>
            <a:ext cx="4954587" cy="48169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Space Coast Unmanned would like to work with Wing Inflatable to develop a tested and proven technique to ensure a solid bond of the L-Track</a:t>
            </a:r>
          </a:p>
          <a:p>
            <a:r>
              <a:rPr lang="en-US" dirty="0"/>
              <a:t>L-Track could be bonded during the Rigid-Hulled Inflatable Boat (RHIB) manufacturing process to ensure repeatable placement and 100% adhesion</a:t>
            </a:r>
          </a:p>
          <a:p>
            <a:r>
              <a:rPr lang="en-US" dirty="0"/>
              <a:t>Space Coast Unmanned has the resources to test and validate chemical bonding method if Wing Inflatable does not want to invest their time.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4" y="1318930"/>
            <a:ext cx="2883406" cy="314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56F3-D970-4B9B-B7B4-9D9872EC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6" y="4467649"/>
            <a:ext cx="4368502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completion of the conceptual design shown in the previous slides, a prototype could be easily produced at low cost.</a:t>
            </a:r>
          </a:p>
          <a:p>
            <a:r>
              <a:rPr lang="en-US" dirty="0"/>
              <a:t>With the use of our R&amp;D facility we could keep cost down with out using risky outside suppliers and manufactures.</a:t>
            </a:r>
          </a:p>
          <a:p>
            <a:r>
              <a:rPr lang="en-US" dirty="0"/>
              <a:t> Space Coast Unmanned would like to move forward with prototype design if given the opportunity.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-42913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7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770917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Space Coast </a:t>
            </a:r>
            <a:r>
              <a:rPr lang="en-US" dirty="0" err="1"/>
              <a:t>Unmanned’s</a:t>
            </a:r>
            <a:r>
              <a:rPr lang="en-US" dirty="0"/>
              <a:t>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6586"/>
            <a:ext cx="9905999" cy="42002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/>
              <a:t>Offers a system that includes: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Forward facing ergonomic seats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Seating that is easily reconfigurable, installed and removed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Seat system that operates as a extension ladder up to 10ft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Seat that can be positively buoyant stretcher with a 400lbs person capacity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The use of L-track allows for extra commercial off the shelf accessory's to be used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914400" lvl="2" indent="0">
              <a:buNone/>
            </a:pPr>
            <a:r>
              <a:rPr lang="en-US" sz="26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-63864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B515-6E48-4ADA-99BE-7664ED09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7752-82A4-42E9-957F-7C648F92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presentation, along with the User Manual and CAD files can be found at our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r>
              <a:rPr lang="en-US" dirty="0">
                <a:solidFill>
                  <a:srgbClr val="FF0000"/>
                </a:solidFill>
              </a:rPr>
              <a:t>Link here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-42913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B0FE-7F85-48E5-94CE-35FFC0D5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1AC56-6542-4330-AEE3-8F07956E5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questions please visit our website at:</a:t>
            </a:r>
          </a:p>
          <a:p>
            <a:r>
              <a:rPr lang="en-US" dirty="0">
                <a:hlinkClick r:id="rId2"/>
              </a:rPr>
              <a:t>https://spacecoastunmanned.com/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CD24B-802D-487E-AEA1-089D8333A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-42913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770917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6586"/>
            <a:ext cx="9905999" cy="4200299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Design a light-weight, multi-purpose, forward-facing seat for Maritime Special Operations Forces</a:t>
            </a:r>
          </a:p>
          <a:p>
            <a:pPr lvl="2"/>
            <a:r>
              <a:rPr lang="en-US" sz="2000" dirty="0"/>
              <a:t>Compatible with Combat Rubber Raiding Craft (CRRC), specifically Wing Rigid-Hulled Inflatable Boats (RHIBs)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Quickly reconfigured as a hook/ladder system for obstacle clearance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Seats can be used as a positively buoyant stretcher.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0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2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mature open source technologies and reliable commercial off the self products(COTS) where possible to minimize risk</a:t>
            </a:r>
          </a:p>
          <a:p>
            <a:r>
              <a:rPr lang="en-US" dirty="0"/>
              <a:t>Design and produce as many components as possible to reduce dependencies on outside resources</a:t>
            </a:r>
          </a:p>
          <a:p>
            <a:pPr lvl="1"/>
            <a:r>
              <a:rPr lang="en-US" dirty="0"/>
              <a:t>Reduces risk for future change</a:t>
            </a:r>
          </a:p>
          <a:p>
            <a:pPr lvl="1"/>
            <a:r>
              <a:rPr lang="en-US" dirty="0"/>
              <a:t>Reduces procurement costs</a:t>
            </a:r>
          </a:p>
          <a:p>
            <a:r>
              <a:rPr lang="en-US" dirty="0"/>
              <a:t>Allows greater customizability to meet customer’s future needs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17" y="-42913"/>
            <a:ext cx="1959683" cy="2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Coast </a:t>
            </a:r>
            <a:r>
              <a:rPr lang="en-US" dirty="0" err="1"/>
              <a:t>Unmanned’s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5129"/>
            <a:ext cx="5747659" cy="4767942"/>
          </a:xfrm>
        </p:spPr>
        <p:txBody>
          <a:bodyPr>
            <a:normAutofit/>
          </a:bodyPr>
          <a:lstStyle/>
          <a:p>
            <a:r>
              <a:rPr lang="en-US" dirty="0"/>
              <a:t>All in one solution allows a single seat to be used as a stable forward facing seat, ladder or positively buoyant stretcher</a:t>
            </a:r>
          </a:p>
          <a:p>
            <a:r>
              <a:rPr lang="en-US" dirty="0"/>
              <a:t>Use of COTS ‘L-Track’ to allow for rapid attachment, removal and reconfiguration.</a:t>
            </a:r>
          </a:p>
          <a:p>
            <a:r>
              <a:rPr lang="en-US" dirty="0"/>
              <a:t>Non skid top surface and grab handles to help with human fatigue in rough conditions.</a:t>
            </a:r>
          </a:p>
          <a:p>
            <a:r>
              <a:rPr lang="en-US" dirty="0"/>
              <a:t>In current design spec seat weighs </a:t>
            </a:r>
            <a:r>
              <a:rPr lang="en-US" dirty="0">
                <a:solidFill>
                  <a:srgbClr val="00B050"/>
                </a:solidFill>
              </a:rPr>
              <a:t>~28.4lbs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442" y="-42913"/>
            <a:ext cx="1959683" cy="2140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D7D0-3CF7-4BFD-AF10-7152A27C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145" y="4420238"/>
            <a:ext cx="4684205" cy="2168885"/>
          </a:xfrm>
          <a:prstGeom prst="rect">
            <a:avLst/>
          </a:prstGeom>
        </p:spPr>
      </p:pic>
      <p:pic>
        <p:nvPicPr>
          <p:cNvPr id="12" name="Picture 11" descr="A circuit board&#10;&#10;Description generated with high confidence">
            <a:extLst>
              <a:ext uri="{FF2B5EF4-FFF2-40B4-BE49-F238E27FC236}">
                <a16:creationId xmlns:a16="http://schemas.microsoft.com/office/drawing/2014/main" id="{4A77ACAB-0D5B-4133-B6A8-F14B9F55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45" y="2251353"/>
            <a:ext cx="4684205" cy="21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1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9C17-4F22-42CD-97EC-4B918A15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73" y="0"/>
            <a:ext cx="9905998" cy="1478570"/>
          </a:xfrm>
        </p:spPr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B919-F968-4A30-A3A0-1479170B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77" y="1249969"/>
            <a:ext cx="4594372" cy="4990811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Fit up to 8 forward facing crew(all human models are ~6’5”)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of seat for boarding ladder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of seat as a ladder to climb a quay wall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Inflatable bladder system to ensure positive buoyancy with 400Lb load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the seat as a stretcher to safely evacuate a injured person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L-Track and COTS tie down rings to strap cargo down in rough conditions.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91" y="-59397"/>
            <a:ext cx="1725109" cy="1883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ED0DFC-ECDF-4DFF-A386-E61AE0B6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8" r="13197"/>
          <a:stretch/>
        </p:blipFill>
        <p:spPr>
          <a:xfrm>
            <a:off x="6988073" y="9231"/>
            <a:ext cx="3376069" cy="2115129"/>
          </a:xfrm>
          <a:prstGeom prst="rect">
            <a:avLst/>
          </a:prstGeom>
        </p:spPr>
      </p:pic>
      <p:pic>
        <p:nvPicPr>
          <p:cNvPr id="6" name="Picture 5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6EA62B94-4650-4004-B351-29BF05EE4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0" r="12379"/>
          <a:stretch/>
        </p:blipFill>
        <p:spPr>
          <a:xfrm>
            <a:off x="6988072" y="4733641"/>
            <a:ext cx="3376069" cy="2058985"/>
          </a:xfrm>
          <a:prstGeom prst="rect">
            <a:avLst/>
          </a:prstGeom>
        </p:spPr>
      </p:pic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8E32CED-D2B1-4229-80B0-C528625C33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96" r="22046"/>
          <a:stretch/>
        </p:blipFill>
        <p:spPr>
          <a:xfrm>
            <a:off x="6988074" y="2124360"/>
            <a:ext cx="3376068" cy="26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Positively buoyant stretcher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64" y="1769426"/>
            <a:ext cx="5625148" cy="479139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The seat system floats when thrown in water but in order to support a person(400lb) a </a:t>
            </a:r>
            <a:r>
              <a:rPr lang="en-US" dirty="0">
                <a:solidFill>
                  <a:srgbClr val="00B050"/>
                </a:solidFill>
              </a:rPr>
              <a:t>re-usable</a:t>
            </a:r>
            <a:r>
              <a:rPr lang="en-US" dirty="0"/>
              <a:t> co2 powered inflatable bladder system is used</a:t>
            </a:r>
          </a:p>
          <a:p>
            <a:pPr lvl="1"/>
            <a:r>
              <a:rPr lang="en-US" dirty="0"/>
              <a:t>Using a COTS co2 paintball 6oz tank at standard 860psi occupies 9liters of volume at atmospheric pressure. Using co2 allows for easy refill when needed.</a:t>
            </a:r>
          </a:p>
          <a:p>
            <a:pPr lvl="1"/>
            <a:r>
              <a:rPr lang="en-US" dirty="0"/>
              <a:t>9liters is approximately 3 times the volume of the average inflatable life vest.</a:t>
            </a:r>
          </a:p>
          <a:p>
            <a:pPr lvl="1"/>
            <a:r>
              <a:rPr lang="en-US" dirty="0"/>
              <a:t>Two 4.25liter bladders inflate to produce a buoyancy force of ~84 Newton with a 400lb load on the stretcher ensuring positive buoyancy</a:t>
            </a:r>
          </a:p>
          <a:p>
            <a:pPr lvl="1"/>
            <a:r>
              <a:rPr lang="en-US" dirty="0"/>
              <a:t>The bladders can be left inflated when inside the boat, this ensures the operators can quickly remove the injured person and return to safety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460" y="52422"/>
            <a:ext cx="1959683" cy="2140001"/>
          </a:xfrm>
          <a:prstGeom prst="rect">
            <a:avLst/>
          </a:prstGeom>
        </p:spPr>
      </p:pic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35B8C8B-F012-4665-89CC-30DA08DFC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2" r="17202"/>
          <a:stretch/>
        </p:blipFill>
        <p:spPr>
          <a:xfrm rot="10800000">
            <a:off x="6697975" y="2758519"/>
            <a:ext cx="5024761" cy="3531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172E5-9E66-46C6-8209-3493E3183FA3}"/>
              </a:ext>
            </a:extLst>
          </p:cNvPr>
          <p:cNvSpPr txBox="1"/>
          <p:nvPr/>
        </p:nvSpPr>
        <p:spPr>
          <a:xfrm>
            <a:off x="8172025" y="238918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CO2 VALVE SYSTEM</a:t>
            </a:r>
          </a:p>
        </p:txBody>
      </p:sp>
    </p:spTree>
    <p:extLst>
      <p:ext uri="{BB962C8B-B14F-4D97-AF65-F5344CB8AC3E}">
        <p14:creationId xmlns:p14="http://schemas.microsoft.com/office/powerpoint/2010/main" val="267932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Positively buoyant stretcher Cont.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024D88-D588-42F4-8CA1-EA115B01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16" t="7310" r="11935" b="1334"/>
          <a:stretch/>
        </p:blipFill>
        <p:spPr>
          <a:xfrm>
            <a:off x="741371" y="2715606"/>
            <a:ext cx="5164527" cy="28839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569" y="0"/>
            <a:ext cx="1959683" cy="2140001"/>
          </a:xfrm>
          <a:prstGeom prst="rect">
            <a:avLst/>
          </a:prstGeom>
        </p:spPr>
      </p:pic>
      <p:pic>
        <p:nvPicPr>
          <p:cNvPr id="9" name="Picture 8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95B26AC2-2445-4CF2-96FA-F96F8ADD3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60" r="10629"/>
          <a:stretch/>
        </p:blipFill>
        <p:spPr>
          <a:xfrm>
            <a:off x="5905898" y="2715606"/>
            <a:ext cx="4802906" cy="2883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62EE76-988B-4183-930B-F66B5837A93B}"/>
              </a:ext>
            </a:extLst>
          </p:cNvPr>
          <p:cNvSpPr txBox="1"/>
          <p:nvPr/>
        </p:nvSpPr>
        <p:spPr>
          <a:xfrm>
            <a:off x="2532338" y="2254374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AD12F-F858-450A-AAE4-8592FAAF2985}"/>
              </a:ext>
            </a:extLst>
          </p:cNvPr>
          <p:cNvSpPr txBox="1"/>
          <p:nvPr/>
        </p:nvSpPr>
        <p:spPr>
          <a:xfrm>
            <a:off x="7627662" y="2243420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INFLATED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CB41E-B7BF-4200-B34A-319DD540D0C1}"/>
              </a:ext>
            </a:extLst>
          </p:cNvPr>
          <p:cNvSpPr txBox="1"/>
          <p:nvPr/>
        </p:nvSpPr>
        <p:spPr>
          <a:xfrm>
            <a:off x="4818752" y="6175163"/>
            <a:ext cx="39262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CO2 BUOYANCY BLADDERS(</a:t>
            </a:r>
            <a:r>
              <a:rPr lang="en-US" dirty="0">
                <a:solidFill>
                  <a:srgbClr val="00B050"/>
                </a:solidFill>
              </a:rPr>
              <a:t>RE-USABLE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F18D71-AFBB-414F-874D-B61473C22A2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781854" y="5142359"/>
            <a:ext cx="462325" cy="1032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7E43B-8655-41AB-9D1C-0B9DE065E08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560599" y="4607511"/>
            <a:ext cx="221255" cy="1567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ED240F-4B9B-4B47-9EB1-6E9EF2B8E462}"/>
              </a:ext>
            </a:extLst>
          </p:cNvPr>
          <p:cNvSpPr txBox="1"/>
          <p:nvPr/>
        </p:nvSpPr>
        <p:spPr>
          <a:xfrm>
            <a:off x="9032117" y="6143007"/>
            <a:ext cx="21391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CO2 VALVE 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87979-A17D-46F1-B129-BA0D37F1661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729929" y="3429001"/>
            <a:ext cx="371776" cy="271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C84D86-4A66-4D78-8E2F-D32C655CAE53}"/>
              </a:ext>
            </a:extLst>
          </p:cNvPr>
          <p:cNvSpPr txBox="1"/>
          <p:nvPr/>
        </p:nvSpPr>
        <p:spPr>
          <a:xfrm>
            <a:off x="928550" y="6033411"/>
            <a:ext cx="2808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CO2 BUOYANCY BLADDERS</a:t>
            </a:r>
          </a:p>
          <a:p>
            <a:r>
              <a:rPr lang="en-US" dirty="0"/>
              <a:t>CASE (</a:t>
            </a:r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RE-USABLE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696E79-F426-47A5-AB87-E57A9A011353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333005" y="5032659"/>
            <a:ext cx="63966" cy="1000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05D6-6CE3-44DF-9507-F483DC39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C82F-025F-4FEF-837A-02ED93A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seat was designed with multiple grab handles to ensure easy and fast transport of injured person.</a:t>
            </a:r>
          </a:p>
          <a:p>
            <a:endParaRPr lang="en-US" dirty="0"/>
          </a:p>
        </p:txBody>
      </p:sp>
      <p:pic>
        <p:nvPicPr>
          <p:cNvPr id="4" name="Picture 3" descr="A circuit board&#10;&#10;Description generated with high confidence">
            <a:extLst>
              <a:ext uri="{FF2B5EF4-FFF2-40B4-BE49-F238E27FC236}">
                <a16:creationId xmlns:a16="http://schemas.microsoft.com/office/drawing/2014/main" id="{39673994-DFA2-46A8-B1BA-4267215E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92" y="3429000"/>
            <a:ext cx="6165816" cy="2854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D2461-7C8A-4D1D-8005-1EBF425BAF11}"/>
              </a:ext>
            </a:extLst>
          </p:cNvPr>
          <p:cNvSpPr txBox="1"/>
          <p:nvPr/>
        </p:nvSpPr>
        <p:spPr>
          <a:xfrm>
            <a:off x="9678662" y="4671785"/>
            <a:ext cx="167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GRAB HANDLES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6D2B2A-EC41-4A1C-ABC2-DF5A715869B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185212" y="4382211"/>
            <a:ext cx="1493450" cy="4742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15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 no person behind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869" y="1971901"/>
            <a:ext cx="4115938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With a full crew the seats can be reconfigured to bring home up to 3 injured people on stretchers depending on the seating configuration</a:t>
            </a:r>
          </a:p>
          <a:p>
            <a:r>
              <a:rPr lang="en-US" dirty="0"/>
              <a:t>Since the seats are attached with L-Track a cross bar can be installed to allow injured people to lay in a more conformable position, minimizing their discomfort.</a:t>
            </a:r>
          </a:p>
          <a:p>
            <a:r>
              <a:rPr lang="en-US" dirty="0"/>
              <a:t>All human models are ~6’5” Tall ensuring there is enough room for operators no matter there size or equipment load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144" y="0"/>
            <a:ext cx="1959683" cy="2140001"/>
          </a:xfrm>
          <a:prstGeom prst="rect">
            <a:avLst/>
          </a:prstGeom>
        </p:spPr>
      </p:pic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B47E5AE-0452-4A4E-98D7-F8E1AFFFF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6" r="22046"/>
          <a:stretch/>
        </p:blipFill>
        <p:spPr>
          <a:xfrm>
            <a:off x="4832807" y="4543070"/>
            <a:ext cx="2888794" cy="2295963"/>
          </a:xfrm>
          <a:prstGeom prst="rect">
            <a:avLst/>
          </a:prstGeom>
        </p:spPr>
      </p:pic>
      <p:pic>
        <p:nvPicPr>
          <p:cNvPr id="9" name="Picture 8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5871D634-273F-470B-A886-4E9D72D98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30" r="7371"/>
          <a:stretch/>
        </p:blipFill>
        <p:spPr>
          <a:xfrm>
            <a:off x="7721601" y="4543070"/>
            <a:ext cx="3991648" cy="2295963"/>
          </a:xfrm>
          <a:prstGeom prst="rect">
            <a:avLst/>
          </a:prstGeom>
        </p:spPr>
      </p:pic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687EA965-2B51-4991-B742-A0542CC0A8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30" r="21439"/>
          <a:stretch/>
        </p:blipFill>
        <p:spPr>
          <a:xfrm>
            <a:off x="6543740" y="1302550"/>
            <a:ext cx="3711404" cy="32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60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4940</TotalTime>
  <Words>959</Words>
  <Application>Microsoft Office PowerPoint</Application>
  <PresentationFormat>Widescreen</PresentationFormat>
  <Paragraphs>98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Wingdings</vt:lpstr>
      <vt:lpstr>Circuit</vt:lpstr>
      <vt:lpstr> Space Coast Unmanned SPECIAL OPERATIONS SEAT</vt:lpstr>
      <vt:lpstr>Objective </vt:lpstr>
      <vt:lpstr>Design Approach</vt:lpstr>
      <vt:lpstr>Space Coast Unmanned’s Solution</vt:lpstr>
      <vt:lpstr>Configurations</vt:lpstr>
      <vt:lpstr>Positively buoyant stretcher</vt:lpstr>
      <vt:lpstr>Positively buoyant stretcher Cont.</vt:lpstr>
      <vt:lpstr>Stretcher design</vt:lpstr>
      <vt:lpstr>Leave no person behind</vt:lpstr>
      <vt:lpstr>Ladder System</vt:lpstr>
      <vt:lpstr>Ladder System Cont.</vt:lpstr>
      <vt:lpstr>L-track </vt:lpstr>
      <vt:lpstr>Development plan</vt:lpstr>
      <vt:lpstr>Development plan cont.</vt:lpstr>
      <vt:lpstr>COST</vt:lpstr>
      <vt:lpstr>Space Coast Unmanned’s Solution </vt:lpstr>
      <vt:lpstr>Resources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SCU Presentation</dc:title>
  <dc:creator>Space Coast Unmanned</dc:creator>
  <cp:lastModifiedBy>matthew colvin</cp:lastModifiedBy>
  <cp:revision>168</cp:revision>
  <dcterms:created xsi:type="dcterms:W3CDTF">2017-05-16T00:54:12Z</dcterms:created>
  <dcterms:modified xsi:type="dcterms:W3CDTF">2018-01-14T20:23:01Z</dcterms:modified>
</cp:coreProperties>
</file>